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4"/>
  </p:notesMasterIdLst>
  <p:sldIdLst>
    <p:sldId id="256" r:id="rId2"/>
    <p:sldId id="268" r:id="rId3"/>
    <p:sldId id="269" r:id="rId4"/>
    <p:sldId id="270" r:id="rId5"/>
    <p:sldId id="257" r:id="rId6"/>
    <p:sldId id="259" r:id="rId7"/>
    <p:sldId id="260" r:id="rId8"/>
    <p:sldId id="261" r:id="rId9"/>
    <p:sldId id="266" r:id="rId10"/>
    <p:sldId id="267" r:id="rId11"/>
    <p:sldId id="258" r:id="rId12"/>
    <p:sldId id="271" r:id="rId13"/>
    <p:sldId id="293" r:id="rId14"/>
    <p:sldId id="272" r:id="rId15"/>
    <p:sldId id="273" r:id="rId16"/>
    <p:sldId id="275" r:id="rId17"/>
    <p:sldId id="276" r:id="rId18"/>
    <p:sldId id="292" r:id="rId19"/>
    <p:sldId id="281" r:id="rId20"/>
    <p:sldId id="290" r:id="rId21"/>
    <p:sldId id="282" r:id="rId22"/>
    <p:sldId id="283" r:id="rId23"/>
    <p:sldId id="289" r:id="rId24"/>
    <p:sldId id="280" r:id="rId25"/>
    <p:sldId id="277" r:id="rId26"/>
    <p:sldId id="278" r:id="rId27"/>
    <p:sldId id="279" r:id="rId28"/>
    <p:sldId id="284" r:id="rId29"/>
    <p:sldId id="304" r:id="rId30"/>
    <p:sldId id="285" r:id="rId31"/>
    <p:sldId id="286" r:id="rId32"/>
    <p:sldId id="287" r:id="rId33"/>
    <p:sldId id="288" r:id="rId34"/>
    <p:sldId id="295" r:id="rId35"/>
    <p:sldId id="297" r:id="rId36"/>
    <p:sldId id="299" r:id="rId37"/>
    <p:sldId id="302" r:id="rId38"/>
    <p:sldId id="298" r:id="rId39"/>
    <p:sldId id="300" r:id="rId40"/>
    <p:sldId id="296" r:id="rId41"/>
    <p:sldId id="301" r:id="rId42"/>
    <p:sldId id="303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D2F"/>
    <a:srgbClr val="2256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2" autoAdjust="0"/>
    <p:restoredTop sz="94660"/>
  </p:normalViewPr>
  <p:slideViewPr>
    <p:cSldViewPr snapToGrid="0">
      <p:cViewPr varScale="1">
        <p:scale>
          <a:sx n="58" d="100"/>
          <a:sy n="58" d="100"/>
        </p:scale>
        <p:origin x="44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orbel" panose="020B05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orbel" panose="020B0503020204020204" pitchFamily="34" charset="0"/>
              </a:defRPr>
            </a:lvl1pPr>
          </a:lstStyle>
          <a:p>
            <a:fld id="{6162A6DF-499B-4FC5-A463-C891C8B58382}" type="datetimeFigureOut">
              <a:rPr lang="en-US" smtClean="0"/>
              <a:pPr/>
              <a:t>12/17/2019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orbel" panose="020B05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orbel" panose="020B0503020204020204" pitchFamily="34" charset="0"/>
              </a:defRPr>
            </a:lvl1pPr>
          </a:lstStyle>
          <a:p>
            <a:fld id="{DAC25DD9-23B3-4E15-AAAF-25718262039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531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>
                <a:latin typeface="Corbel" panose="020B0503020204020204" pitchFamily="34" charset="0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>
                <a:latin typeface="Corbel" panose="020B0503020204020204" pitchFamily="34" charset="0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fld id="{4AAD347D-5ACD-4C99-B74B-A9C85AD731AF}" type="datetimeFigureOut">
              <a:rPr lang="en-US" smtClean="0"/>
              <a:pPr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Corbel" panose="020B0503020204020204" pitchFamily="34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Corbel" panose="020B0503020204020204" pitchFamily="34" charset="0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Corbel" panose="020B0503020204020204" pitchFamily="34" charset="0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Corbel" panose="020B0503020204020204" pitchFamily="34" charset="0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Corbel" panose="020B0503020204020204" pitchFamily="34" charset="0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Corbel" panose="020B0503020204020204" pitchFamily="34" charset="0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cs230.stanford.edu/files_winter_2018/projects/6937642.pdf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2832F-A61C-470D-B5B2-74AD1111BF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1502884"/>
            <a:ext cx="8825658" cy="3329581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ABD2F"/>
                </a:solidFill>
              </a:rPr>
              <a:t>Sidewalk Image Classification and Segmentation</a:t>
            </a:r>
          </a:p>
        </p:txBody>
      </p:sp>
    </p:spTree>
    <p:extLst>
      <p:ext uri="{BB962C8B-B14F-4D97-AF65-F5344CB8AC3E}">
        <p14:creationId xmlns:p14="http://schemas.microsoft.com/office/powerpoint/2010/main" val="1127150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2C8E7220-F4F7-4FB8-BBE1-BB1F188DC3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83044" y="1085627"/>
            <a:ext cx="105366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n-US" altLang="en-US" sz="1800" dirty="0">
                <a:solidFill>
                  <a:srgbClr val="FABD2F"/>
                </a:solidFill>
                <a:latin typeface="Courier New" panose="02070309020205020404" pitchFamily="49" charset="0"/>
              </a:rPr>
              <a:t>[269.9812922349449, [40.06244274355016, -105.2067883010862], 'sidewalk']</a:t>
            </a:r>
          </a:p>
        </p:txBody>
      </p:sp>
      <p:pic>
        <p:nvPicPr>
          <p:cNvPr id="3" name="Picture 2" descr="A sign on the side of a road&#10;&#10;Description automatically generated">
            <a:extLst>
              <a:ext uri="{FF2B5EF4-FFF2-40B4-BE49-F238E27FC236}">
                <a16:creationId xmlns:a16="http://schemas.microsoft.com/office/drawing/2014/main" id="{703C5AEE-5366-443D-8954-2E5C9DE1B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088" y="1487749"/>
            <a:ext cx="5237825" cy="523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36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Issues with acquired data:</a:t>
            </a:r>
            <a:br>
              <a:rPr lang="en-US" dirty="0">
                <a:solidFill>
                  <a:srgbClr val="FABD2F"/>
                </a:solidFill>
              </a:rPr>
            </a:br>
            <a:br>
              <a:rPr lang="en-US" sz="2000" dirty="0">
                <a:solidFill>
                  <a:srgbClr val="EBDBB2"/>
                </a:solidFill>
              </a:rPr>
            </a:b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84493A-A6A9-45BD-AA05-63F53FA60893}"/>
              </a:ext>
            </a:extLst>
          </p:cNvPr>
          <p:cNvSpPr/>
          <p:nvPr/>
        </p:nvSpPr>
        <p:spPr>
          <a:xfrm>
            <a:off x="646111" y="2130641"/>
            <a:ext cx="9341267" cy="264687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 marL="342900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5100" dirty="0">
                <a:solidFill>
                  <a:srgbClr val="FABD2F"/>
                </a:solidFill>
                <a:latin typeface="Corbel" panose="020B0503020204020204" pitchFamily="34" charset="0"/>
                <a:ea typeface="+mj-ea"/>
                <a:cs typeface="Biome" panose="020B0503030204020804" pitchFamily="34" charset="0"/>
              </a:rPr>
              <a:t>Around 15% of the images acquired had incorrect labels. This could be for multiple reasons:</a:t>
            </a:r>
          </a:p>
          <a:p>
            <a:pPr marL="742950" lvl="1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3300" dirty="0">
                <a:solidFill>
                  <a:srgbClr val="FABD2F"/>
                </a:solidFill>
                <a:latin typeface="Corbel" panose="020B0503020204020204" pitchFamily="34" charset="0"/>
                <a:ea typeface="+mj-ea"/>
                <a:cs typeface="+mj-cs"/>
              </a:rPr>
              <a:t>new construction in last several years </a:t>
            </a:r>
          </a:p>
          <a:p>
            <a:pPr marL="742950" lvl="1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3300" dirty="0">
                <a:solidFill>
                  <a:srgbClr val="FABD2F"/>
                </a:solidFill>
                <a:latin typeface="Corbel" panose="020B0503020204020204" pitchFamily="34" charset="0"/>
                <a:ea typeface="+mj-ea"/>
                <a:cs typeface="+mj-cs"/>
              </a:rPr>
              <a:t>partial sidewalk, where only a bit is in an image. How should we classify "partial sidewalk" in a binary classification task?</a:t>
            </a:r>
          </a:p>
          <a:p>
            <a:pPr marL="742950" lvl="1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3300" dirty="0">
                <a:solidFill>
                  <a:srgbClr val="FABD2F"/>
                </a:solidFill>
                <a:latin typeface="Corbel" panose="020B0503020204020204" pitchFamily="34" charset="0"/>
                <a:ea typeface="+mj-ea"/>
                <a:cs typeface="+mj-cs"/>
              </a:rPr>
              <a:t>ambiguous 'sidewalks' - there are a range of slightly angle pavement edges to asphalt streets that could be considered </a:t>
            </a:r>
            <a:r>
              <a:rPr lang="en-US" sz="3300" dirty="0" err="1">
                <a:solidFill>
                  <a:srgbClr val="FABD2F"/>
                </a:solidFill>
                <a:latin typeface="Corbel" panose="020B0503020204020204" pitchFamily="34" charset="0"/>
                <a:ea typeface="+mj-ea"/>
                <a:cs typeface="+mj-cs"/>
              </a:rPr>
              <a:t>curbless</a:t>
            </a:r>
            <a:r>
              <a:rPr lang="en-US" sz="3300" dirty="0">
                <a:solidFill>
                  <a:srgbClr val="FABD2F"/>
                </a:solidFill>
                <a:latin typeface="Corbel" panose="020B0503020204020204" pitchFamily="34" charset="0"/>
                <a:ea typeface="+mj-ea"/>
                <a:cs typeface="+mj-cs"/>
              </a:rPr>
              <a:t> sidewalk, or just shoulder or open gutter.</a:t>
            </a:r>
          </a:p>
          <a:p>
            <a:pPr marL="742950" lvl="1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3300" dirty="0">
                <a:solidFill>
                  <a:srgbClr val="FABD2F"/>
                </a:solidFill>
                <a:latin typeface="Corbel" panose="020B0503020204020204" pitchFamily="34" charset="0"/>
                <a:ea typeface="+mj-ea"/>
                <a:cs typeface="+mj-cs"/>
              </a:rPr>
              <a:t>some panoramas from google are rotated up to 90 degrees so may include part of the opposite road</a:t>
            </a:r>
          </a:p>
        </p:txBody>
      </p:sp>
    </p:spTree>
    <p:extLst>
      <p:ext uri="{BB962C8B-B14F-4D97-AF65-F5344CB8AC3E}">
        <p14:creationId xmlns:p14="http://schemas.microsoft.com/office/powerpoint/2010/main" val="2146124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Data Results:</a:t>
            </a:r>
            <a:br>
              <a:rPr lang="en-US" dirty="0">
                <a:solidFill>
                  <a:srgbClr val="FABD2F"/>
                </a:solidFill>
              </a:rPr>
            </a:br>
            <a:br>
              <a:rPr lang="en-US" sz="2000" dirty="0">
                <a:solidFill>
                  <a:srgbClr val="EBDBB2"/>
                </a:solidFill>
              </a:rPr>
            </a:b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93C2B0-130E-432D-A9A7-E051FF6D21A4}"/>
              </a:ext>
            </a:extLst>
          </p:cNvPr>
          <p:cNvSpPr txBox="1"/>
          <p:nvPr/>
        </p:nvSpPr>
        <p:spPr>
          <a:xfrm>
            <a:off x="1855433" y="2041864"/>
            <a:ext cx="7546019" cy="2210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342900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5100">
                <a:solidFill>
                  <a:srgbClr val="FABD2F"/>
                </a:solidFill>
                <a:latin typeface="Corbel" panose="020B0503020204020204" pitchFamily="34" charset="0"/>
                <a:ea typeface="+mj-ea"/>
                <a:cs typeface="Biome" panose="020B0503030204020804" pitchFamily="34" charset="0"/>
              </a:defRPr>
            </a:lvl1pPr>
            <a:lvl2pPr marL="742950" lvl="1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3300">
                <a:solidFill>
                  <a:srgbClr val="FABD2F"/>
                </a:solidFill>
                <a:latin typeface="Corbel" panose="020B0503020204020204" pitchFamily="34" charset="0"/>
                <a:ea typeface="+mj-ea"/>
                <a:cs typeface="+mj-cs"/>
              </a:defRPr>
            </a:lvl2pPr>
          </a:lstStyle>
          <a:p>
            <a:r>
              <a:rPr lang="en-US" sz="2800" dirty="0"/>
              <a:t>The images covered most of the region</a:t>
            </a:r>
          </a:p>
          <a:p>
            <a:r>
              <a:rPr lang="en-US" sz="2800" dirty="0"/>
              <a:t>Non-sidewalk images generally were from outlying areas</a:t>
            </a:r>
          </a:p>
          <a:p>
            <a:r>
              <a:rPr lang="en-US" sz="2800" dirty="0"/>
              <a:t>Non-sidewalk images were less distributed</a:t>
            </a:r>
          </a:p>
        </p:txBody>
      </p:sp>
    </p:spTree>
    <p:extLst>
      <p:ext uri="{BB962C8B-B14F-4D97-AF65-F5344CB8AC3E}">
        <p14:creationId xmlns:p14="http://schemas.microsoft.com/office/powerpoint/2010/main" val="1021645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DBDEC-C71A-463C-A5AD-6950A510F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289" y="2709978"/>
            <a:ext cx="7902545" cy="20713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Data Results:</a:t>
            </a:r>
            <a:br>
              <a:rPr lang="en-US" dirty="0">
                <a:solidFill>
                  <a:srgbClr val="FABD2F"/>
                </a:solidFill>
              </a:rPr>
            </a:br>
            <a:br>
              <a:rPr lang="en-US" sz="2000" dirty="0">
                <a:solidFill>
                  <a:srgbClr val="EBDBB2"/>
                </a:solidFill>
              </a:rPr>
            </a:br>
            <a:endParaRPr lang="en-US" sz="20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AACB35A-7409-4046-B263-8C55B33DF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374" y="1278384"/>
            <a:ext cx="8179251" cy="526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999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Data Results:</a:t>
            </a:r>
            <a:br>
              <a:rPr lang="en-US" dirty="0">
                <a:solidFill>
                  <a:srgbClr val="FABD2F"/>
                </a:solidFill>
              </a:rPr>
            </a:br>
            <a:br>
              <a:rPr lang="en-US" sz="2000" dirty="0">
                <a:solidFill>
                  <a:srgbClr val="EBDBB2"/>
                </a:solidFill>
              </a:rPr>
            </a:br>
            <a:endParaRPr lang="en-US" sz="2000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73222EB-DCEB-4A2D-8E46-62A96229C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284" y="1278384"/>
            <a:ext cx="6877432" cy="545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278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Data Results:</a:t>
            </a:r>
            <a:br>
              <a:rPr lang="en-US" dirty="0">
                <a:solidFill>
                  <a:srgbClr val="FABD2F"/>
                </a:solidFill>
              </a:rPr>
            </a:br>
            <a:br>
              <a:rPr lang="en-US" sz="2000" dirty="0">
                <a:solidFill>
                  <a:srgbClr val="EBDBB2"/>
                </a:solidFill>
              </a:rPr>
            </a:br>
            <a:endParaRPr lang="en-US" sz="2000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80B0995-6EF7-429A-855E-67E89AB1E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710" y="1242218"/>
            <a:ext cx="6928581" cy="5500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035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Data Results:</a:t>
            </a:r>
            <a:br>
              <a:rPr lang="en-US" dirty="0">
                <a:solidFill>
                  <a:srgbClr val="FABD2F"/>
                </a:solidFill>
              </a:rPr>
            </a:br>
            <a:br>
              <a:rPr lang="en-US" sz="2000" dirty="0">
                <a:solidFill>
                  <a:srgbClr val="EBDBB2"/>
                </a:solidFill>
              </a:rPr>
            </a:br>
            <a:endParaRPr lang="en-US" sz="2000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2CDB49B0-7017-4A65-A65A-76B1A0E4F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707" y="1571347"/>
            <a:ext cx="4702361" cy="477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0D674806-C3F1-4D00-A0DB-737C659D3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946" y="1571347"/>
            <a:ext cx="4929528" cy="477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649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 Classification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8D828F-58E0-4793-88CD-3C366893FADE}"/>
              </a:ext>
            </a:extLst>
          </p:cNvPr>
          <p:cNvSpPr txBox="1"/>
          <p:nvPr/>
        </p:nvSpPr>
        <p:spPr>
          <a:xfrm>
            <a:off x="1855433" y="2041864"/>
            <a:ext cx="7546019" cy="2308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342900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800">
                <a:solidFill>
                  <a:srgbClr val="FABD2F"/>
                </a:solidFill>
                <a:latin typeface="Corbel" panose="020B0503020204020204" pitchFamily="34" charset="0"/>
                <a:ea typeface="+mj-ea"/>
                <a:cs typeface="Biome" panose="020B0503030204020804" pitchFamily="34" charset="0"/>
              </a:defRPr>
            </a:lvl1pPr>
            <a:lvl2pPr marL="742950" lvl="1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3300">
                <a:solidFill>
                  <a:srgbClr val="FABD2F"/>
                </a:solidFill>
                <a:latin typeface="Corbel" panose="020B0503020204020204" pitchFamily="34" charset="0"/>
                <a:ea typeface="+mj-ea"/>
                <a:cs typeface="+mj-cs"/>
              </a:defRPr>
            </a:lvl2pPr>
          </a:lstStyle>
          <a:p>
            <a:r>
              <a:rPr lang="en-US" sz="3600" dirty="0"/>
              <a:t>Use </a:t>
            </a:r>
            <a:r>
              <a:rPr lang="en-US" sz="3600" dirty="0" err="1"/>
              <a:t>tf.keras</a:t>
            </a:r>
            <a:r>
              <a:rPr lang="en-US" sz="3600" dirty="0"/>
              <a:t> to build models:</a:t>
            </a:r>
          </a:p>
          <a:p>
            <a:pPr lvl="1"/>
            <a:r>
              <a:rPr lang="en-US" sz="2800" dirty="0"/>
              <a:t>Model with several convolutional layers</a:t>
            </a:r>
          </a:p>
          <a:p>
            <a:r>
              <a:rPr lang="en-US" sz="3600" dirty="0"/>
              <a:t>Pretrained models:</a:t>
            </a:r>
          </a:p>
          <a:p>
            <a:pPr lvl="1"/>
            <a:r>
              <a:rPr lang="en-US" sz="2800" dirty="0"/>
              <a:t>Mobilenetv3</a:t>
            </a:r>
          </a:p>
          <a:p>
            <a:pPr lvl="1"/>
            <a:r>
              <a:rPr lang="en-US" sz="2800" dirty="0" err="1"/>
              <a:t>Xception</a:t>
            </a:r>
            <a:endParaRPr lang="en-US" sz="28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523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8D828F-58E0-4793-88CD-3C366893FADE}"/>
              </a:ext>
            </a:extLst>
          </p:cNvPr>
          <p:cNvSpPr txBox="1"/>
          <p:nvPr/>
        </p:nvSpPr>
        <p:spPr>
          <a:xfrm>
            <a:off x="1811366" y="2119409"/>
            <a:ext cx="75460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</a:rPr>
              <a:t>Convolutional Model </a:t>
            </a:r>
          </a:p>
          <a:p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</a:rPr>
              <a:t>Architecture: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</a:rPr>
              <a:t>	Not including Dropout, </a:t>
            </a:r>
            <a:r>
              <a:rPr lang="en-US" sz="2400" dirty="0" err="1">
                <a:solidFill>
                  <a:srgbClr val="FABD2F"/>
                </a:solidFill>
                <a:latin typeface="Corbel" panose="020B0503020204020204" pitchFamily="34" charset="0"/>
              </a:rPr>
              <a:t>BatchNormalization</a:t>
            </a:r>
            <a:endParaRPr lang="en-US" sz="2400" dirty="0">
              <a:solidFill>
                <a:srgbClr val="FABD2F"/>
              </a:solidFill>
              <a:latin typeface="Corbel" panose="020B05030202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</a:rPr>
              <a:t>	RELU Activation (Sigmoid Final layer)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</a:rPr>
              <a:t>	HE Uniform Kernel Initialization for Convolution layers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	ADAM optimizer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	Loss=Binary Cross-entropy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	Metric for choice of saved model: Matthew Coefficient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ABD2F"/>
              </a:solidFill>
              <a:latin typeface="Corbel" panose="020B0503020204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8EE993-1C14-4A4C-ADCE-C75BF8629B5C}"/>
              </a:ext>
            </a:extLst>
          </p:cNvPr>
          <p:cNvGrpSpPr/>
          <p:nvPr/>
        </p:nvGrpSpPr>
        <p:grpSpPr>
          <a:xfrm>
            <a:off x="88135" y="2214391"/>
            <a:ext cx="11964318" cy="4643610"/>
            <a:chOff x="88135" y="2214391"/>
            <a:chExt cx="11964318" cy="464361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D09D52F-A426-4E68-BA49-4BC9E853AA8E}"/>
                </a:ext>
              </a:extLst>
            </p:cNvPr>
            <p:cNvSpPr/>
            <p:nvPr/>
          </p:nvSpPr>
          <p:spPr>
            <a:xfrm>
              <a:off x="88135" y="2214391"/>
              <a:ext cx="11964318" cy="4643610"/>
            </a:xfrm>
            <a:prstGeom prst="roundRect">
              <a:avLst/>
            </a:prstGeom>
            <a:gradFill>
              <a:gsLst>
                <a:gs pos="0">
                  <a:srgbClr val="22565B"/>
                </a:gs>
                <a:gs pos="21000">
                  <a:schemeClr val="bg2">
                    <a:lumMod val="40000"/>
                    <a:lumOff val="60000"/>
                  </a:schemeClr>
                </a:gs>
                <a:gs pos="83000">
                  <a:schemeClr val="bg2">
                    <a:lumMod val="40000"/>
                    <a:lumOff val="60000"/>
                  </a:schemeClr>
                </a:gs>
                <a:gs pos="100000">
                  <a:srgbClr val="22565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rbel" panose="020B0503020204020204" pitchFamily="34" charset="0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743A9B3-A2EC-4514-8C74-0ACD68ED9D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37504" t="28396" r="4283" b="35601"/>
            <a:stretch/>
          </p:blipFill>
          <p:spPr>
            <a:xfrm>
              <a:off x="363557" y="2535507"/>
              <a:ext cx="11457542" cy="4008512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 Classification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57989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8D828F-58E0-4793-88CD-3C366893FADE}"/>
              </a:ext>
            </a:extLst>
          </p:cNvPr>
          <p:cNvSpPr txBox="1"/>
          <p:nvPr/>
        </p:nvSpPr>
        <p:spPr>
          <a:xfrm>
            <a:off x="1855433" y="1491447"/>
            <a:ext cx="7546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Convolutional Model: </a:t>
            </a:r>
          </a:p>
          <a:p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LR=0.000_1</a:t>
            </a:r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A36FB15D-4D91-4E1A-9182-321C3B5B8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927" y="1605786"/>
            <a:ext cx="9538146" cy="5252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 Classification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52411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FC4D4-1FAA-40E3-8943-8FBB7207F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452718"/>
            <a:ext cx="9404723" cy="140053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ABD2F"/>
                </a:solidFill>
              </a:rPr>
              <a:t>Data Scope: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F47BD9B5-B82F-4B2E-8844-3AC254DD1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6974" y="1319500"/>
            <a:ext cx="6818051" cy="5538500"/>
          </a:xfrm>
        </p:spPr>
      </p:pic>
    </p:spTree>
    <p:extLst>
      <p:ext uri="{BB962C8B-B14F-4D97-AF65-F5344CB8AC3E}">
        <p14:creationId xmlns:p14="http://schemas.microsoft.com/office/powerpoint/2010/main" val="3508194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 Classification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8D828F-58E0-4793-88CD-3C366893FADE}"/>
              </a:ext>
            </a:extLst>
          </p:cNvPr>
          <p:cNvSpPr txBox="1"/>
          <p:nvPr/>
        </p:nvSpPr>
        <p:spPr>
          <a:xfrm>
            <a:off x="1855433" y="1491447"/>
            <a:ext cx="7546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FABD2F"/>
                </a:solidFill>
                <a:latin typeface="Corbel" panose="020B05030202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Convolutional Model:</a:t>
            </a:r>
          </a:p>
          <a:p>
            <a:r>
              <a:rPr lang="en-US" dirty="0"/>
              <a:t>Learning Rate = .005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3605C352-A22F-4708-95D3-0BC97DC7E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884" y="1906945"/>
            <a:ext cx="9948232" cy="495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48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 Classification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8D828F-58E0-4793-88CD-3C366893FADE}"/>
              </a:ext>
            </a:extLst>
          </p:cNvPr>
          <p:cNvSpPr txBox="1"/>
          <p:nvPr/>
        </p:nvSpPr>
        <p:spPr>
          <a:xfrm>
            <a:off x="1855433" y="1645770"/>
            <a:ext cx="7546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>
                <a:solidFill>
                  <a:srgbClr val="EBDBB2"/>
                </a:solidFill>
                <a:latin typeface="Corbel" panose="020B0503020204020204" pitchFamily="34" charset="0"/>
              </a:rPr>
              <a:t>Mobilenetv3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CBBF217-38F1-4EE3-B437-47B69FEE3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510" y="2107435"/>
            <a:ext cx="8523177" cy="466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76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 Classification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8D828F-58E0-4793-88CD-3C366893FADE}"/>
              </a:ext>
            </a:extLst>
          </p:cNvPr>
          <p:cNvSpPr txBox="1"/>
          <p:nvPr/>
        </p:nvSpPr>
        <p:spPr>
          <a:xfrm>
            <a:off x="1855433" y="1660124"/>
            <a:ext cx="7546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 err="1">
                <a:solidFill>
                  <a:srgbClr val="EBDBB2"/>
                </a:solidFill>
                <a:latin typeface="Corbel" panose="020B0503020204020204" pitchFamily="34" charset="0"/>
              </a:rPr>
              <a:t>Xception</a:t>
            </a:r>
            <a:endParaRPr lang="en-US" sz="2400" dirty="0">
              <a:latin typeface="Corbel" panose="020B0503020204020204" pitchFamily="34" charset="0"/>
            </a:endParaRP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88B91931-5987-4201-9866-43E8F538C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618" y="2121789"/>
            <a:ext cx="8522763" cy="466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19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 Image Segmentation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455878-273C-4E50-8F93-247094B4F54C}"/>
              </a:ext>
            </a:extLst>
          </p:cNvPr>
          <p:cNvSpPr txBox="1"/>
          <p:nvPr/>
        </p:nvSpPr>
        <p:spPr>
          <a:xfrm>
            <a:off x="847611" y="2201662"/>
            <a:ext cx="84295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</a:rPr>
              <a:t>U-net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</a:rPr>
              <a:t>Encoders and Decoders, with skip connection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ABD2F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ABD2F"/>
              </a:solidFill>
              <a:latin typeface="Corbel" panose="020B0503020204020204" pitchFamily="34" charset="0"/>
            </a:endParaRPr>
          </a:p>
          <a:p>
            <a:endParaRPr lang="en-US" sz="2400" dirty="0">
              <a:solidFill>
                <a:srgbClr val="FABD2F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720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0150B4-549F-461A-8669-F0949158A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611" y="452717"/>
            <a:ext cx="5488085" cy="62562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575012-41F6-44AA-BA20-B920A5CECC7A}"/>
              </a:ext>
            </a:extLst>
          </p:cNvPr>
          <p:cNvSpPr/>
          <p:nvPr/>
        </p:nvSpPr>
        <p:spPr>
          <a:xfrm>
            <a:off x="847611" y="3162674"/>
            <a:ext cx="27567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rbel" panose="020B0503020204020204" pitchFamily="34" charset="0"/>
                <a:hlinkClick r:id="rId3"/>
              </a:rPr>
              <a:t>Ref: http://cs230.stanford.edu/files_winter_2018/projects/6937642.pdf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455878-273C-4E50-8F93-247094B4F54C}"/>
              </a:ext>
            </a:extLst>
          </p:cNvPr>
          <p:cNvSpPr txBox="1"/>
          <p:nvPr/>
        </p:nvSpPr>
        <p:spPr>
          <a:xfrm>
            <a:off x="847611" y="2201662"/>
            <a:ext cx="2383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Architecture Design: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5EDE3E5-2A04-4BCD-833F-D045362DB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6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 : Image Segmentation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01CBD7-A187-4128-8491-6F7EA738D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276" y="2138779"/>
            <a:ext cx="8765313" cy="38980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93089D-8089-4D52-BBC6-8D3E955F4289}"/>
              </a:ext>
            </a:extLst>
          </p:cNvPr>
          <p:cNvSpPr txBox="1"/>
          <p:nvPr/>
        </p:nvSpPr>
        <p:spPr>
          <a:xfrm>
            <a:off x="1309133" y="1523915"/>
            <a:ext cx="4039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rbel" panose="020B0503020204020204" pitchFamily="34" charset="0"/>
              </a:rPr>
              <a:t>Encoder Block:</a:t>
            </a:r>
          </a:p>
        </p:txBody>
      </p:sp>
    </p:spTree>
    <p:extLst>
      <p:ext uri="{BB962C8B-B14F-4D97-AF65-F5344CB8AC3E}">
        <p14:creationId xmlns:p14="http://schemas.microsoft.com/office/powerpoint/2010/main" val="2131513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 Image Segmentation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93089D-8089-4D52-BBC6-8D3E955F4289}"/>
              </a:ext>
            </a:extLst>
          </p:cNvPr>
          <p:cNvSpPr txBox="1"/>
          <p:nvPr/>
        </p:nvSpPr>
        <p:spPr>
          <a:xfrm>
            <a:off x="1309133" y="1523915"/>
            <a:ext cx="4039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</a:rPr>
              <a:t>Decoder Block: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FE9541-51E7-480F-8E58-E41670BAD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224" y="2092112"/>
            <a:ext cx="7967718" cy="435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71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 Image Segmentation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93089D-8089-4D52-BBC6-8D3E955F4289}"/>
              </a:ext>
            </a:extLst>
          </p:cNvPr>
          <p:cNvSpPr txBox="1"/>
          <p:nvPr/>
        </p:nvSpPr>
        <p:spPr>
          <a:xfrm>
            <a:off x="1309133" y="1523915"/>
            <a:ext cx="4039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</a:rPr>
              <a:t>Overall Structure: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B78F69-E0EC-47AE-BF60-587E996EC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133" y="2088880"/>
            <a:ext cx="9554519" cy="338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73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51D3BD-5509-408B-8CB0-134386367E09}"/>
              </a:ext>
            </a:extLst>
          </p:cNvPr>
          <p:cNvSpPr txBox="1"/>
          <p:nvPr/>
        </p:nvSpPr>
        <p:spPr>
          <a:xfrm>
            <a:off x="4395731" y="1685581"/>
            <a:ext cx="3094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2400">
                <a:solidFill>
                  <a:srgbClr val="FABD2F"/>
                </a:solidFill>
                <a:latin typeface="Corbel" panose="020B0503020204020204" pitchFamily="34" charset="0"/>
              </a:defRPr>
            </a:lvl1pPr>
            <a:lvl2pPr marL="742950" lvl="1" indent="-285750">
              <a:buFont typeface="Arial" panose="020B0604020202020204" pitchFamily="34" charset="0"/>
              <a:buChar char="•"/>
              <a:defRPr sz="2400">
                <a:solidFill>
                  <a:srgbClr val="FABD2F"/>
                </a:solidFill>
                <a:latin typeface="Corbel" panose="020B0503020204020204" pitchFamily="34" charset="0"/>
              </a:defRPr>
            </a:lvl2pPr>
          </a:lstStyle>
          <a:p>
            <a:pPr marL="0" indent="0">
              <a:buNone/>
            </a:pPr>
            <a:r>
              <a:rPr lang="en-US" dirty="0"/>
              <a:t>Learning Rate: .0001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</a:t>
            </a:r>
            <a:endParaRPr lang="en-US" sz="2000" dirty="0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B5C80E31-BFB9-429B-AB6B-A459C4EB4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84" y="1205212"/>
            <a:ext cx="11356387" cy="565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36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84E7B10-5CFD-4FAB-96CC-835960E76D16}"/>
              </a:ext>
            </a:extLst>
          </p:cNvPr>
          <p:cNvSpPr txBox="1"/>
          <p:nvPr/>
        </p:nvSpPr>
        <p:spPr>
          <a:xfrm>
            <a:off x="5052187" y="1653052"/>
            <a:ext cx="3094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2400">
                <a:solidFill>
                  <a:srgbClr val="FABD2F"/>
                </a:solidFill>
                <a:latin typeface="Corbel" panose="020B0503020204020204" pitchFamily="34" charset="0"/>
              </a:defRPr>
            </a:lvl1pPr>
            <a:lvl2pPr marL="742950" lvl="1" indent="-285750">
              <a:buFont typeface="Arial" panose="020B0604020202020204" pitchFamily="34" charset="0"/>
              <a:buChar char="•"/>
              <a:defRPr sz="2400">
                <a:solidFill>
                  <a:srgbClr val="FABD2F"/>
                </a:solidFill>
                <a:latin typeface="Corbel" panose="020B0503020204020204" pitchFamily="34" charset="0"/>
              </a:defRPr>
            </a:lvl2pPr>
          </a:lstStyle>
          <a:p>
            <a:pPr marL="0" indent="0">
              <a:buNone/>
            </a:pPr>
            <a:r>
              <a:rPr lang="en-US" dirty="0"/>
              <a:t>Learning Rate: .007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</a:t>
            </a:r>
            <a:endParaRPr lang="en-US" sz="2000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AF7CA6A7-C692-47D7-80F2-9BD9BB36D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60" y="1205212"/>
            <a:ext cx="11318279" cy="565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64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6673B-7A4D-4836-A4A7-17E723ABE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834" y="923277"/>
            <a:ext cx="8825657" cy="62719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ABD2F"/>
                </a:solidFill>
              </a:rPr>
              <a:t>Image Downloading Class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691EEF8-8ACD-482E-8F03-76425913645E}"/>
              </a:ext>
            </a:extLst>
          </p:cNvPr>
          <p:cNvSpPr txBox="1">
            <a:spLocks/>
          </p:cNvSpPr>
          <p:nvPr/>
        </p:nvSpPr>
        <p:spPr>
          <a:xfrm>
            <a:off x="1350263" y="2494626"/>
            <a:ext cx="8825659" cy="34400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400" b="0" i="0">
                <a:solidFill>
                  <a:srgbClr val="FABD2F"/>
                </a:solidFill>
                <a:latin typeface="+mj-lt"/>
                <a:ea typeface="+mj-ea"/>
                <a:cs typeface="+mj-cs"/>
              </a:defRPr>
            </a:lvl1pPr>
            <a:lvl2pPr marL="742950" indent="-28575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b="0" i="0">
                <a:latin typeface="+mj-lt"/>
                <a:ea typeface="+mj-ea"/>
                <a:cs typeface="+mj-cs"/>
              </a:defRPr>
            </a:lvl2pPr>
            <a:lvl3pPr marL="11430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>
                <a:latin typeface="+mj-lt"/>
                <a:ea typeface="+mj-ea"/>
                <a:cs typeface="+mj-cs"/>
              </a:defRPr>
            </a:lvl3pPr>
            <a:lvl4pPr marL="16002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4pPr>
            <a:lvl5pPr marL="20574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5pPr>
            <a:lvl6pPr marL="25060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6pPr>
            <a:lvl7pPr marL="29718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7pPr>
            <a:lvl8pPr marL="34290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8pPr>
            <a:lvl9pPr marL="38862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atin typeface="Corbel" panose="020B0503020204020204" pitchFamily="34" charset="0"/>
              </a:rPr>
              <a:t>Class to download images with Latitude, Longitude, Heading, and Label</a:t>
            </a:r>
          </a:p>
          <a:p>
            <a:r>
              <a:rPr lang="en-US" dirty="0">
                <a:latin typeface="Corbel" panose="020B0503020204020204" pitchFamily="34" charset="0"/>
              </a:rPr>
              <a:t>Generate Random point within survey region</a:t>
            </a:r>
          </a:p>
          <a:p>
            <a:r>
              <a:rPr lang="en-US" dirty="0">
                <a:latin typeface="Corbel" panose="020B0503020204020204" pitchFamily="34" charset="0"/>
              </a:rPr>
              <a:t>Query streetview API for nearest image point</a:t>
            </a:r>
          </a:p>
          <a:p>
            <a:r>
              <a:rPr lang="en-US" dirty="0">
                <a:latin typeface="Corbel" panose="020B0503020204020204" pitchFamily="34" charset="0"/>
              </a:rPr>
              <a:t>Confirm point is within street polygon</a:t>
            </a:r>
          </a:p>
          <a:p>
            <a:r>
              <a:rPr lang="en-US" dirty="0">
                <a:latin typeface="Corbel" panose="020B0503020204020204" pitchFamily="34" charset="0"/>
              </a:rPr>
              <a:t>Find nearest street polygon edge &amp; convert to direction</a:t>
            </a:r>
          </a:p>
          <a:p>
            <a:r>
              <a:rPr lang="en-US" dirty="0">
                <a:latin typeface="Corbel" panose="020B0503020204020204" pitchFamily="34" charset="0"/>
              </a:rPr>
              <a:t>Test if sidewalk exists in direction within set distance</a:t>
            </a:r>
          </a:p>
          <a:p>
            <a:r>
              <a:rPr lang="en-US" dirty="0">
                <a:latin typeface="Corbel" panose="020B0503020204020204" pitchFamily="34" charset="0"/>
              </a:rPr>
              <a:t>Save parameters and download image</a:t>
            </a:r>
          </a:p>
        </p:txBody>
      </p:sp>
    </p:spTree>
    <p:extLst>
      <p:ext uri="{BB962C8B-B14F-4D97-AF65-F5344CB8AC3E}">
        <p14:creationId xmlns:p14="http://schemas.microsoft.com/office/powerpoint/2010/main" val="3186535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 Image Segmentation</a:t>
            </a:r>
            <a:endParaRPr lang="en-US" sz="2000" dirty="0"/>
          </a:p>
        </p:txBody>
      </p:sp>
      <p:pic>
        <p:nvPicPr>
          <p:cNvPr id="8" name="Picture 7" descr="A view of a city street&#10;&#10;Description automatically generated">
            <a:extLst>
              <a:ext uri="{FF2B5EF4-FFF2-40B4-BE49-F238E27FC236}">
                <a16:creationId xmlns:a16="http://schemas.microsoft.com/office/drawing/2014/main" id="{E663D1DC-DA5C-4B71-9CAB-438FB713A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02"/>
          <a:stretch/>
        </p:blipFill>
        <p:spPr>
          <a:xfrm>
            <a:off x="1106749" y="1793127"/>
            <a:ext cx="9978502" cy="439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221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 Image Segmentation</a:t>
            </a:r>
            <a:endParaRPr lang="en-US" sz="2000" dirty="0"/>
          </a:p>
        </p:txBody>
      </p:sp>
      <p:pic>
        <p:nvPicPr>
          <p:cNvPr id="4" name="Picture 3" descr="A view of a city street&#10;&#10;Description automatically generated">
            <a:extLst>
              <a:ext uri="{FF2B5EF4-FFF2-40B4-BE49-F238E27FC236}">
                <a16:creationId xmlns:a16="http://schemas.microsoft.com/office/drawing/2014/main" id="{F1957EB0-C41D-43D0-B137-B022FD5241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68" b="32815"/>
          <a:stretch/>
        </p:blipFill>
        <p:spPr>
          <a:xfrm>
            <a:off x="1029810" y="1655954"/>
            <a:ext cx="10049522" cy="449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099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 Image Segmentation</a:t>
            </a:r>
            <a:endParaRPr lang="en-US" sz="2000" dirty="0"/>
          </a:p>
        </p:txBody>
      </p:sp>
      <p:pic>
        <p:nvPicPr>
          <p:cNvPr id="4" name="Picture 3" descr="A view of a city street&#10;&#10;Description automatically generated">
            <a:extLst>
              <a:ext uri="{FF2B5EF4-FFF2-40B4-BE49-F238E27FC236}">
                <a16:creationId xmlns:a16="http://schemas.microsoft.com/office/drawing/2014/main" id="{565CA3F2-D32F-4472-AA13-3B2DEFB4F8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796"/>
          <a:stretch/>
        </p:blipFill>
        <p:spPr>
          <a:xfrm>
            <a:off x="949254" y="1790006"/>
            <a:ext cx="10293491" cy="450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732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photo, outdoor, window, sitting&#10;&#10;Description automatically generated">
            <a:extLst>
              <a:ext uri="{FF2B5EF4-FFF2-40B4-BE49-F238E27FC236}">
                <a16:creationId xmlns:a16="http://schemas.microsoft.com/office/drawing/2014/main" id="{11906257-A433-492E-BCCE-FAF171C9C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26" y="0"/>
            <a:ext cx="5181432" cy="6858000"/>
          </a:xfrm>
          <a:prstGeom prst="rect">
            <a:avLst/>
          </a:prstGeom>
        </p:spPr>
      </p:pic>
      <p:pic>
        <p:nvPicPr>
          <p:cNvPr id="15" name="Picture 14" descr="A view of a road&#10;&#10;Description automatically generated">
            <a:extLst>
              <a:ext uri="{FF2B5EF4-FFF2-40B4-BE49-F238E27FC236}">
                <a16:creationId xmlns:a16="http://schemas.microsoft.com/office/drawing/2014/main" id="{81C930C6-64CC-44A1-BD8D-DBBA1CD8C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84" y="0"/>
            <a:ext cx="51814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903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028E4-C6AE-4A39-A0F9-78EFABE6F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 Direct Transfer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7B919C-2163-470F-BFCF-5010405E261A}"/>
              </a:ext>
            </a:extLst>
          </p:cNvPr>
          <p:cNvSpPr txBox="1"/>
          <p:nvPr/>
        </p:nvSpPr>
        <p:spPr>
          <a:xfrm>
            <a:off x="1309133" y="1523916"/>
            <a:ext cx="8958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</a:rPr>
              <a:t>Use of trained U-net Model on Denver Street Images:</a:t>
            </a:r>
          </a:p>
        </p:txBody>
      </p:sp>
    </p:spTree>
    <p:extLst>
      <p:ext uri="{BB962C8B-B14F-4D97-AF65-F5344CB8AC3E}">
        <p14:creationId xmlns:p14="http://schemas.microsoft.com/office/powerpoint/2010/main" val="3758885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grass, outdoor, photo, building&#10;&#10;Description automatically generated">
            <a:extLst>
              <a:ext uri="{FF2B5EF4-FFF2-40B4-BE49-F238E27FC236}">
                <a16:creationId xmlns:a16="http://schemas.microsoft.com/office/drawing/2014/main" id="{B2C78289-02AC-489D-8144-6FB3CE2AF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670" y="0"/>
            <a:ext cx="4598659" cy="68580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2A8ADC1-21F2-4783-886A-41E251600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91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ater, man, plane, riding&#10;&#10;Description automatically generated">
            <a:extLst>
              <a:ext uri="{FF2B5EF4-FFF2-40B4-BE49-F238E27FC236}">
                <a16:creationId xmlns:a16="http://schemas.microsoft.com/office/drawing/2014/main" id="{30B43636-F450-4908-A3BA-68093428E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670" y="0"/>
            <a:ext cx="4598659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9CE8879-0649-4521-BB54-24B1B073B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89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028E4-C6AE-4A39-A0F9-78EFABE6F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 Direct Transfer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7C28B6-B5B4-4CE4-B9FB-07A1656A9A83}"/>
              </a:ext>
            </a:extLst>
          </p:cNvPr>
          <p:cNvSpPr txBox="1"/>
          <p:nvPr/>
        </p:nvSpPr>
        <p:spPr>
          <a:xfrm>
            <a:off x="1309133" y="1523916"/>
            <a:ext cx="8958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</a:rPr>
              <a:t>Images without Sidewalks:</a:t>
            </a:r>
          </a:p>
        </p:txBody>
      </p:sp>
    </p:spTree>
    <p:extLst>
      <p:ext uri="{BB962C8B-B14F-4D97-AF65-F5344CB8AC3E}">
        <p14:creationId xmlns:p14="http://schemas.microsoft.com/office/powerpoint/2010/main" val="1847148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runway, plane, airplane, jet&#10;&#10;Description automatically generated">
            <a:extLst>
              <a:ext uri="{FF2B5EF4-FFF2-40B4-BE49-F238E27FC236}">
                <a16:creationId xmlns:a16="http://schemas.microsoft.com/office/drawing/2014/main" id="{504CD8FB-7EB2-4581-9CAA-55BCD1A0A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670" y="0"/>
            <a:ext cx="4598659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F76529E-62AA-405B-AA01-ADBEA22D8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924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photo, grass, small&#10;&#10;Description automatically generated">
            <a:extLst>
              <a:ext uri="{FF2B5EF4-FFF2-40B4-BE49-F238E27FC236}">
                <a16:creationId xmlns:a16="http://schemas.microsoft.com/office/drawing/2014/main" id="{7580164C-2050-42C7-BABD-B4FF637CA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670" y="0"/>
            <a:ext cx="4598659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1D23A0-832C-4FCD-8ECF-601E090B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51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68D540-BE9A-449C-B750-EAD3A68F248E}"/>
              </a:ext>
            </a:extLst>
          </p:cNvPr>
          <p:cNvSpPr txBox="1"/>
          <p:nvPr/>
        </p:nvSpPr>
        <p:spPr>
          <a:xfrm>
            <a:off x="2024109" y="798990"/>
            <a:ext cx="8143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ABD2F"/>
                </a:solidFill>
                <a:latin typeface="Corbel" panose="020B0503020204020204" pitchFamily="34" charset="0"/>
              </a:rPr>
              <a:t>Example Images with Validation</a:t>
            </a:r>
          </a:p>
        </p:txBody>
      </p:sp>
    </p:spTree>
    <p:extLst>
      <p:ext uri="{BB962C8B-B14F-4D97-AF65-F5344CB8AC3E}">
        <p14:creationId xmlns:p14="http://schemas.microsoft.com/office/powerpoint/2010/main" val="3164983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639E-A129-4406-824C-85CD3088C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Known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62677-5908-46AC-AD8A-2B5D5C2F6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ABD2F"/>
                </a:solidFill>
              </a:rPr>
              <a:t>Misclassified images</a:t>
            </a:r>
          </a:p>
          <a:p>
            <a:r>
              <a:rPr lang="en-US" sz="2400" dirty="0">
                <a:solidFill>
                  <a:srgbClr val="FABD2F"/>
                </a:solidFill>
              </a:rPr>
              <a:t>Mean Intersection over Union measure stuck at 47%</a:t>
            </a:r>
          </a:p>
          <a:p>
            <a:endParaRPr lang="en-US" sz="2400" dirty="0">
              <a:solidFill>
                <a:srgbClr val="FABD2F"/>
              </a:solidFill>
            </a:endParaRPr>
          </a:p>
          <a:p>
            <a:endParaRPr lang="en-US" dirty="0">
              <a:solidFill>
                <a:srgbClr val="FABD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870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639E-A129-4406-824C-85CD3088C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62677-5908-46AC-AD8A-2B5D5C2F6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  <a:cs typeface="Biome" panose="020B0503030204020804" pitchFamily="34" charset="0"/>
              </a:rPr>
              <a:t>Additional tuning of hyperparameters</a:t>
            </a:r>
          </a:p>
          <a:p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  <a:cs typeface="Biome" panose="020B0503030204020804" pitchFamily="34" charset="0"/>
              </a:rPr>
              <a:t>Additional Data</a:t>
            </a:r>
          </a:p>
          <a:p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  <a:cs typeface="Biome" panose="020B0503030204020804" pitchFamily="34" charset="0"/>
              </a:rPr>
              <a:t>Binary segmentation vs probabilistic</a:t>
            </a:r>
          </a:p>
          <a:p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  <a:cs typeface="Biome" panose="020B0503030204020804" pitchFamily="34" charset="0"/>
              </a:rPr>
              <a:t>Pretrained backbone for </a:t>
            </a:r>
            <a:r>
              <a:rPr lang="en-US" sz="2400" dirty="0" err="1">
                <a:solidFill>
                  <a:srgbClr val="FABD2F"/>
                </a:solidFill>
                <a:latin typeface="Corbel" panose="020B0503020204020204" pitchFamily="34" charset="0"/>
                <a:cs typeface="Biome" panose="020B0503030204020804" pitchFamily="34" charset="0"/>
              </a:rPr>
              <a:t>Unet</a:t>
            </a:r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  <a:cs typeface="Biome" panose="020B0503030204020804" pitchFamily="34" charset="0"/>
              </a:rPr>
              <a:t> Model</a:t>
            </a:r>
          </a:p>
          <a:p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  <a:cs typeface="Biome" panose="020B0503030204020804" pitchFamily="34" charset="0"/>
              </a:rPr>
              <a:t>Segmentation labeling the Denver dataset for additional training</a:t>
            </a:r>
          </a:p>
          <a:p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  <a:cs typeface="Biome" panose="020B0503030204020804" pitchFamily="34" charset="0"/>
              </a:rPr>
              <a:t>Using segmentation model to classify</a:t>
            </a:r>
          </a:p>
          <a:p>
            <a:endParaRPr lang="en-US" sz="2400" dirty="0">
              <a:solidFill>
                <a:srgbClr val="FABD2F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215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639E-A129-4406-824C-85CD3088C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ABD2F"/>
                </a:solidFill>
                <a:latin typeface="Corbel" panose="020B0503020204020204" pitchFamily="34" charset="0"/>
                <a:cs typeface="Biome" panose="020B0502040204020203" pitchFamily="34" charset="0"/>
              </a:rPr>
              <a:t>Questions</a:t>
            </a:r>
            <a:r>
              <a:rPr lang="en-US" dirty="0">
                <a:solidFill>
                  <a:srgbClr val="FABD2F"/>
                </a:solidFill>
                <a:latin typeface="Corbel" panose="020B0503020204020204" pitchFamily="34" charset="0"/>
              </a:rPr>
              <a:t>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D9CD79-C3F5-447D-9F4F-0B32BCA9F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33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lose up of a white wall&#10;&#10;Description automatically generated">
            <a:extLst>
              <a:ext uri="{FF2B5EF4-FFF2-40B4-BE49-F238E27FC236}">
                <a16:creationId xmlns:a16="http://schemas.microsoft.com/office/drawing/2014/main" id="{2B06E4DA-39BE-4299-8806-D9A617E24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3840" y="1511364"/>
            <a:ext cx="5444319" cy="4982067"/>
          </a:xfr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B068803B-87E1-4EF5-8131-8BB30D88C0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94911" y="1133786"/>
            <a:ext cx="12192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ABD2F"/>
                </a:solidFill>
                <a:effectLst/>
                <a:latin typeface="Courier New" panose="02070309020205020404" pitchFamily="49" charset="0"/>
              </a:rPr>
              <a:t>[268.79833469817083, [40.00278986277844, -104.9991271379266], 'no_sidewalk’]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FABD2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58800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id="{B068803B-87E1-4EF5-8131-8BB30D88C0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03223" y="1179736"/>
            <a:ext cx="1057180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n-US" altLang="en-US" sz="1800" dirty="0">
                <a:solidFill>
                  <a:srgbClr val="FABD2F"/>
                </a:solidFill>
                <a:latin typeface="Courier New" panose="02070309020205020404" pitchFamily="49" charset="0"/>
              </a:rPr>
              <a:t>[268.79833469817083, [40.00278986277844, -104.9991271379266], 'no_sidewalk’] </a:t>
            </a:r>
          </a:p>
        </p:txBody>
      </p:sp>
      <p:pic>
        <p:nvPicPr>
          <p:cNvPr id="5" name="Content Placeholder 4" descr="A close up of a dry grass field&#10;&#10;Description automatically generated">
            <a:extLst>
              <a:ext uri="{FF2B5EF4-FFF2-40B4-BE49-F238E27FC236}">
                <a16:creationId xmlns:a16="http://schemas.microsoft.com/office/drawing/2014/main" id="{AA3B16EE-B723-4223-92FD-1C57D98C1A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5864" y="1642845"/>
            <a:ext cx="5060271" cy="5060271"/>
          </a:xfrm>
        </p:spPr>
      </p:pic>
    </p:spTree>
    <p:extLst>
      <p:ext uri="{BB962C8B-B14F-4D97-AF65-F5344CB8AC3E}">
        <p14:creationId xmlns:p14="http://schemas.microsoft.com/office/powerpoint/2010/main" val="4140489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08D668-81A7-40D8-9EA2-10CF61D992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84593" y="936751"/>
            <a:ext cx="902281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n-US" altLang="en-US" sz="1800" dirty="0">
                <a:solidFill>
                  <a:srgbClr val="FABD2F"/>
                </a:solidFill>
                <a:latin typeface="Courier New" panose="02070309020205020404" pitchFamily="49" charset="0"/>
              </a:rPr>
              <a:t>[93.8101431467257, [39.7636699, -104.7565609], 'sidewalk'] 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42180A-4B9E-4C87-B627-93330B0DD0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9796" y="1491449"/>
            <a:ext cx="5592408" cy="5132656"/>
          </a:xfrm>
        </p:spPr>
      </p:pic>
    </p:spTree>
    <p:extLst>
      <p:ext uri="{BB962C8B-B14F-4D97-AF65-F5344CB8AC3E}">
        <p14:creationId xmlns:p14="http://schemas.microsoft.com/office/powerpoint/2010/main" val="270743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6CBAB2F9-733B-447E-8290-DD2B222839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5412" y="1184158"/>
            <a:ext cx="903224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buNone/>
              <a:defRPr b="0" i="0">
                <a:solidFill>
                  <a:srgbClr val="FABD2F"/>
                </a:solidFill>
                <a:latin typeface="Courier New" panose="02070309020205020404" pitchFamily="49" charset="0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/>
              <a:t>[93.8101431467257, [39.7636699, -104.7565609], 'sidewalk'] </a:t>
            </a:r>
          </a:p>
        </p:txBody>
      </p:sp>
      <p:pic>
        <p:nvPicPr>
          <p:cNvPr id="8" name="Content Placeholder 7" descr="A picture containing outdoor, road, grass, riding&#10;&#10;Description automatically generated">
            <a:extLst>
              <a:ext uri="{FF2B5EF4-FFF2-40B4-BE49-F238E27FC236}">
                <a16:creationId xmlns:a16="http://schemas.microsoft.com/office/drawing/2014/main" id="{2A79CCC2-C607-425D-8B2D-A61D71D43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46503" y="1784169"/>
            <a:ext cx="4898994" cy="4898994"/>
          </a:xfrm>
        </p:spPr>
      </p:pic>
    </p:spTree>
    <p:extLst>
      <p:ext uri="{BB962C8B-B14F-4D97-AF65-F5344CB8AC3E}">
        <p14:creationId xmlns:p14="http://schemas.microsoft.com/office/powerpoint/2010/main" val="4076815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2C8E7220-F4F7-4FB8-BBE1-BB1F188DC3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624423" y="1029872"/>
            <a:ext cx="894315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ABD2F"/>
                </a:solidFill>
                <a:effectLst/>
                <a:latin typeface="Courier New" panose="02070309020205020404" pitchFamily="49" charset="0"/>
              </a:rPr>
              <a:t>[269.9812922349449, [40.06244274355016, -105.2067883010862], 'sidewalk']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FABD2F"/>
              </a:solidFill>
              <a:effectLst/>
            </a:endParaRP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26594F-634B-4417-86A9-EB5E3348D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013" y="1418866"/>
            <a:ext cx="5835974" cy="533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740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1E5155"/>
    </a:dk2>
    <a:lt2>
      <a:srgbClr val="EBEBEB"/>
    </a:lt2>
    <a:accent1>
      <a:srgbClr val="B01513"/>
    </a:accent1>
    <a:accent2>
      <a:srgbClr val="EA6312"/>
    </a:accent2>
    <a:accent3>
      <a:srgbClr val="E6B729"/>
    </a:accent3>
    <a:accent4>
      <a:srgbClr val="6AAC90"/>
    </a:accent4>
    <a:accent5>
      <a:srgbClr val="54849A"/>
    </a:accent5>
    <a:accent6>
      <a:srgbClr val="9E5E9B"/>
    </a:accent6>
    <a:hlink>
      <a:srgbClr val="58C1BA"/>
    </a:hlink>
    <a:folHlink>
      <a:srgbClr val="9DFFC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1759</TotalTime>
  <Words>540</Words>
  <Application>Microsoft Office PowerPoint</Application>
  <PresentationFormat>Widescreen</PresentationFormat>
  <Paragraphs>90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Corbel</vt:lpstr>
      <vt:lpstr>Courier New</vt:lpstr>
      <vt:lpstr>Wingdings 3</vt:lpstr>
      <vt:lpstr>Ion</vt:lpstr>
      <vt:lpstr>Sidewalk Image Classification and Segmentation</vt:lpstr>
      <vt:lpstr>Data Scope:</vt:lpstr>
      <vt:lpstr>Image Downloading Class</vt:lpstr>
      <vt:lpstr>PowerPoint Presentation</vt:lpstr>
      <vt:lpstr>[268.79833469817083, [40.00278986277844, -104.9991271379266], 'no_sidewalk’] </vt:lpstr>
      <vt:lpstr>[268.79833469817083, [40.00278986277844, -104.9991271379266], 'no_sidewalk’] </vt:lpstr>
      <vt:lpstr>[93.8101431467257, [39.7636699, -104.7565609], 'sidewalk'] </vt:lpstr>
      <vt:lpstr>PowerPoint Presentation</vt:lpstr>
      <vt:lpstr>[269.9812922349449, [40.06244274355016, -105.2067883010862], 'sidewalk']</vt:lpstr>
      <vt:lpstr>[269.9812922349449, [40.06244274355016, -105.2067883010862], 'sidewalk']</vt:lpstr>
      <vt:lpstr>Issues with acquired data:  </vt:lpstr>
      <vt:lpstr>Data Results:  </vt:lpstr>
      <vt:lpstr>Data Results:  </vt:lpstr>
      <vt:lpstr>Data Results:  </vt:lpstr>
      <vt:lpstr>Data Results:  </vt:lpstr>
      <vt:lpstr>Data Results:  </vt:lpstr>
      <vt:lpstr>Modelling: Classification</vt:lpstr>
      <vt:lpstr>Modelling: Classification</vt:lpstr>
      <vt:lpstr>Modelling: Classification</vt:lpstr>
      <vt:lpstr>Modelling: Classification</vt:lpstr>
      <vt:lpstr>Modelling: Classification</vt:lpstr>
      <vt:lpstr>Modelling: Classification</vt:lpstr>
      <vt:lpstr>Modelling: Image Segmentation</vt:lpstr>
      <vt:lpstr>PowerPoint Presentation</vt:lpstr>
      <vt:lpstr>Modelling: : Image Segmentation</vt:lpstr>
      <vt:lpstr>Modelling: Image Segmentation</vt:lpstr>
      <vt:lpstr>Modelling: Image Segmentation</vt:lpstr>
      <vt:lpstr>Modelling:</vt:lpstr>
      <vt:lpstr>Modelling:</vt:lpstr>
      <vt:lpstr>Modelling: Image Segmentation</vt:lpstr>
      <vt:lpstr>Modelling: Image Segmentation</vt:lpstr>
      <vt:lpstr>Modelling: Image Segmentation</vt:lpstr>
      <vt:lpstr>PowerPoint Presentation</vt:lpstr>
      <vt:lpstr>Modelling: Direct Transfer Learning</vt:lpstr>
      <vt:lpstr>PowerPoint Presentation</vt:lpstr>
      <vt:lpstr>PowerPoint Presentation</vt:lpstr>
      <vt:lpstr>Modelling: Direct Transfer Learning</vt:lpstr>
      <vt:lpstr>PowerPoint Presentation</vt:lpstr>
      <vt:lpstr>PowerPoint Presentation</vt:lpstr>
      <vt:lpstr>Known Problems</vt:lpstr>
      <vt:lpstr>Future Directions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Oyer</dc:creator>
  <cp:lastModifiedBy>Chris Oyer</cp:lastModifiedBy>
  <cp:revision>35</cp:revision>
  <dcterms:created xsi:type="dcterms:W3CDTF">2019-12-17T23:17:11Z</dcterms:created>
  <dcterms:modified xsi:type="dcterms:W3CDTF">2019-12-19T04:36:13Z</dcterms:modified>
</cp:coreProperties>
</file>